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59" r:id="rId2"/>
    <p:sldId id="365" r:id="rId3"/>
    <p:sldId id="367" r:id="rId4"/>
    <p:sldId id="368" r:id="rId5"/>
    <p:sldId id="369" r:id="rId6"/>
    <p:sldId id="460" r:id="rId7"/>
    <p:sldId id="461" r:id="rId8"/>
    <p:sldId id="464" r:id="rId9"/>
    <p:sldId id="462" r:id="rId10"/>
    <p:sldId id="465" r:id="rId11"/>
    <p:sldId id="466" r:id="rId12"/>
    <p:sldId id="467" r:id="rId13"/>
    <p:sldId id="468" r:id="rId14"/>
    <p:sldId id="469" r:id="rId15"/>
    <p:sldId id="470" r:id="rId16"/>
    <p:sldId id="471" r:id="rId17"/>
    <p:sldId id="472" r:id="rId18"/>
    <p:sldId id="473" r:id="rId19"/>
    <p:sldId id="474" r:id="rId20"/>
    <p:sldId id="475" r:id="rId21"/>
    <p:sldId id="476" r:id="rId22"/>
    <p:sldId id="477" r:id="rId23"/>
    <p:sldId id="478" r:id="rId24"/>
    <p:sldId id="479" r:id="rId25"/>
    <p:sldId id="480" r:id="rId26"/>
    <p:sldId id="481" r:id="rId27"/>
    <p:sldId id="482" r:id="rId28"/>
    <p:sldId id="483" r:id="rId29"/>
    <p:sldId id="484" r:id="rId30"/>
    <p:sldId id="485" r:id="rId31"/>
    <p:sldId id="486" r:id="rId3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jpg>
</file>

<file path=ppt/media/image31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ubYU-Ip2ag" TargetMode="External"/><Relationship Id="rId2" Type="http://schemas.openxmlformats.org/officeDocument/2006/relationships/hyperlink" Target="https://www.youtube.com/watch?v=TlcD_QcJqOo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mmhIS6DxoZn3anW-pI_LIckaeCWCaz7k" TargetMode="External"/><Relationship Id="rId2" Type="http://schemas.openxmlformats.org/officeDocument/2006/relationships/hyperlink" Target="https://drive.google.com/drive/folders/1-K5A6ETTzS8Rbg82xfVXaVUZV9lgzGu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CmJGZM2MbhYTMlDTbYT7zPnmoYzZmDWl" TargetMode="External"/><Relationship Id="rId2" Type="http://schemas.openxmlformats.org/officeDocument/2006/relationships/hyperlink" Target="https://drive.google.com/drive/folders/1T-xggDa_RlNjoqX8qwiCE-ijQOd1gRlv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974C5-AE9C-0B65-90FC-BD6103063E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SEMÁFORO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5E6D42-19A1-0F73-1616-F44D402600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2293213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9BDD23-8344-C793-6F37-A6E2A4D8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97437FA6-EB00-6C36-97A5-9EB9CBEBBF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49" b="6434"/>
          <a:stretch/>
        </p:blipFill>
        <p:spPr>
          <a:xfrm>
            <a:off x="1941891" y="830997"/>
            <a:ext cx="8691544" cy="566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40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F019C6-FFEE-D43C-DF11-9DAD2B41B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562608B2-5166-9A30-E319-32ADB490CA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49" r="-1" b="8316"/>
          <a:stretch/>
        </p:blipFill>
        <p:spPr>
          <a:xfrm>
            <a:off x="1174423" y="1317072"/>
            <a:ext cx="9707665" cy="416571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726E159-66B4-3CD3-A91C-62D835732460}"/>
              </a:ext>
            </a:extLst>
          </p:cNvPr>
          <p:cNvSpPr/>
          <p:nvPr/>
        </p:nvSpPr>
        <p:spPr>
          <a:xfrm>
            <a:off x="2363622" y="6179309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218795"/>
              <a:gd name="adj6" fmla="val 41887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888737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180F5C-0A89-A036-4722-A98C95FDF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D8FC6B1F-F54B-D141-382A-489344C616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7082"/>
          <a:stretch/>
        </p:blipFill>
        <p:spPr>
          <a:xfrm>
            <a:off x="482855" y="729000"/>
            <a:ext cx="1122629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17500D8-BEE7-6A16-8835-F8C1DE698B78}"/>
              </a:ext>
            </a:extLst>
          </p:cNvPr>
          <p:cNvSpPr/>
          <p:nvPr/>
        </p:nvSpPr>
        <p:spPr>
          <a:xfrm>
            <a:off x="2597330" y="2975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137812"/>
              <a:gd name="adj6" fmla="val 28263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469746FE-99EE-AD12-338A-3C73EF475C4C}"/>
              </a:ext>
            </a:extLst>
          </p:cNvPr>
          <p:cNvSpPr/>
          <p:nvPr/>
        </p:nvSpPr>
        <p:spPr>
          <a:xfrm>
            <a:off x="8183645" y="415498"/>
            <a:ext cx="904973" cy="612024"/>
          </a:xfrm>
          <a:prstGeom prst="wedgeEllipseCallout">
            <a:avLst>
              <a:gd name="adj1" fmla="val -93601"/>
              <a:gd name="adj2" fmla="val 1306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1865128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509CE-251C-9A31-A8FF-F80A1E8ED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BED9B867-DED9-8731-A7C4-CBE243663D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7082"/>
          <a:stretch/>
        </p:blipFill>
        <p:spPr>
          <a:xfrm>
            <a:off x="482400" y="730800"/>
            <a:ext cx="11226293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34953DC-7334-E15C-841D-1D464CF1FD6A}"/>
              </a:ext>
            </a:extLst>
          </p:cNvPr>
          <p:cNvSpPr/>
          <p:nvPr/>
        </p:nvSpPr>
        <p:spPr>
          <a:xfrm>
            <a:off x="2801444" y="193278"/>
            <a:ext cx="1118795" cy="344244"/>
          </a:xfrm>
          <a:prstGeom prst="accentCallout2">
            <a:avLst>
              <a:gd name="adj1" fmla="val 71780"/>
              <a:gd name="adj2" fmla="val 102789"/>
              <a:gd name="adj3" fmla="val 68304"/>
              <a:gd name="adj4" fmla="val 152266"/>
              <a:gd name="adj5" fmla="val 234145"/>
              <a:gd name="adj6" fmla="val 24392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4215E78-1537-54E2-45E1-9FF48E0488AC}"/>
              </a:ext>
            </a:extLst>
          </p:cNvPr>
          <p:cNvSpPr/>
          <p:nvPr/>
        </p:nvSpPr>
        <p:spPr>
          <a:xfrm>
            <a:off x="7984503" y="537522"/>
            <a:ext cx="904973" cy="612024"/>
          </a:xfrm>
          <a:prstGeom prst="wedgeEllipseCallout">
            <a:avLst>
              <a:gd name="adj1" fmla="val -123809"/>
              <a:gd name="adj2" fmla="val 1152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4216686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69CE1A-E9B8-4DFC-88FD-14A7AE43F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8B867AD4-F35B-7F25-8C59-830E106BAB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7082"/>
          <a:stretch/>
        </p:blipFill>
        <p:spPr>
          <a:xfrm>
            <a:off x="482400" y="730800"/>
            <a:ext cx="11226295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F73905D-6918-2859-64A7-6BE2C1FE93EC}"/>
              </a:ext>
            </a:extLst>
          </p:cNvPr>
          <p:cNvSpPr/>
          <p:nvPr/>
        </p:nvSpPr>
        <p:spPr>
          <a:xfrm>
            <a:off x="122104" y="90563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2918"/>
              <a:gd name="adj4" fmla="val 188979"/>
              <a:gd name="adj5" fmla="val 699186"/>
              <a:gd name="adj6" fmla="val 32813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733529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B5E900-268C-6859-C1D3-32F8B1C30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94B8716A-79F0-2744-A443-C043CF1543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7082"/>
          <a:stretch/>
        </p:blipFill>
        <p:spPr>
          <a:xfrm>
            <a:off x="482400" y="730800"/>
            <a:ext cx="11226298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07AC151-7A9F-CFA0-CD33-5E7F6771269B}"/>
              </a:ext>
            </a:extLst>
          </p:cNvPr>
          <p:cNvSpPr/>
          <p:nvPr/>
        </p:nvSpPr>
        <p:spPr>
          <a:xfrm>
            <a:off x="123104" y="830997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0179"/>
              <a:gd name="adj4" fmla="val 189485"/>
              <a:gd name="adj5" fmla="val 324024"/>
              <a:gd name="adj6" fmla="val 27741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551898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73797B-F7EC-1123-B014-8BBB07A50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F9CE4DE2-9671-69CB-7E50-BF74F43393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7082"/>
          <a:stretch/>
        </p:blipFill>
        <p:spPr>
          <a:xfrm>
            <a:off x="482400" y="730800"/>
            <a:ext cx="11226300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0173FE0-0A76-F6E5-8EB1-CCEB894F5988}"/>
              </a:ext>
            </a:extLst>
          </p:cNvPr>
          <p:cNvSpPr/>
          <p:nvPr/>
        </p:nvSpPr>
        <p:spPr>
          <a:xfrm>
            <a:off x="1701279" y="612720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305037"/>
              <a:gd name="adj6" fmla="val 33435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53CEFA43-44BA-E2F1-D898-E4782660D16C}"/>
              </a:ext>
            </a:extLst>
          </p:cNvPr>
          <p:cNvSpPr/>
          <p:nvPr/>
        </p:nvSpPr>
        <p:spPr>
          <a:xfrm>
            <a:off x="6513922" y="6127200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6522007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AB71B5-D981-AF5C-32A6-1B717ECC7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D1AF65A7-6CA7-AFAF-2144-B59FB58419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7082"/>
          <a:stretch/>
        </p:blipFill>
        <p:spPr>
          <a:xfrm>
            <a:off x="482400" y="730800"/>
            <a:ext cx="11226302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7A3A1B1-9486-AF5B-C988-29090FF8D03E}"/>
              </a:ext>
            </a:extLst>
          </p:cNvPr>
          <p:cNvSpPr/>
          <p:nvPr/>
        </p:nvSpPr>
        <p:spPr>
          <a:xfrm>
            <a:off x="442639" y="93158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00775"/>
              <a:gd name="adj5" fmla="val 239133"/>
              <a:gd name="adj6" fmla="val 28011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677650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58D7A-B233-1405-2EB4-4F256C572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Calendario&#10;&#10;Descripción generada automáticamente">
            <a:extLst>
              <a:ext uri="{FF2B5EF4-FFF2-40B4-BE49-F238E27FC236}">
                <a16:creationId xmlns:a16="http://schemas.microsoft.com/office/drawing/2014/main" id="{08FBD281-1282-DACF-E386-052ABF5F2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7082"/>
          <a:stretch/>
        </p:blipFill>
        <p:spPr>
          <a:xfrm>
            <a:off x="482400" y="730800"/>
            <a:ext cx="11226305" cy="5400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3D8D49A-F33D-0158-BC59-D649AF0779A8}"/>
              </a:ext>
            </a:extLst>
          </p:cNvPr>
          <p:cNvSpPr/>
          <p:nvPr/>
        </p:nvSpPr>
        <p:spPr>
          <a:xfrm>
            <a:off x="3214540" y="486753"/>
            <a:ext cx="1398494" cy="344244"/>
          </a:xfrm>
          <a:prstGeom prst="accentCallout2">
            <a:avLst>
              <a:gd name="adj1" fmla="val 59555"/>
              <a:gd name="adj2" fmla="val -2912"/>
              <a:gd name="adj3" fmla="val 59167"/>
              <a:gd name="adj4" fmla="val -25187"/>
              <a:gd name="adj5" fmla="val 400313"/>
              <a:gd name="adj6" fmla="val -7387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4254964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2146DB-398B-D2CB-CA5F-2BE00E12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Gráfico&#10;&#10;Descripción generada automáticamente con confianza media">
            <a:extLst>
              <a:ext uri="{FF2B5EF4-FFF2-40B4-BE49-F238E27FC236}">
                <a16:creationId xmlns:a16="http://schemas.microsoft.com/office/drawing/2014/main" id="{658981DE-6758-0602-D7BD-55F7F56FC7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6568"/>
          <a:stretch/>
        </p:blipFill>
        <p:spPr>
          <a:xfrm>
            <a:off x="2186272" y="226243"/>
            <a:ext cx="9856740" cy="623429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8B8A01B-CD5C-0B10-FD60-62CDCC04E2B5}"/>
              </a:ext>
            </a:extLst>
          </p:cNvPr>
          <p:cNvSpPr/>
          <p:nvPr/>
        </p:nvSpPr>
        <p:spPr>
          <a:xfrm>
            <a:off x="361015" y="112955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69417"/>
              <a:gd name="adj6" fmla="val 32739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431102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Introducción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Construcción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Retos 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9833092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98C8C9-8E77-F4AB-B831-DAA2A1E86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54EAB773-5D3C-903F-B7DA-3F406896D6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6158"/>
          <a:stretch/>
        </p:blipFill>
        <p:spPr>
          <a:xfrm>
            <a:off x="2571699" y="223108"/>
            <a:ext cx="9381489" cy="656347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57EFF0D-FC84-F4A6-D8A1-B473F92D8161}"/>
              </a:ext>
            </a:extLst>
          </p:cNvPr>
          <p:cNvSpPr/>
          <p:nvPr/>
        </p:nvSpPr>
        <p:spPr>
          <a:xfrm>
            <a:off x="7404719" y="830997"/>
            <a:ext cx="1118795" cy="344244"/>
          </a:xfrm>
          <a:prstGeom prst="accentCallout2">
            <a:avLst>
              <a:gd name="adj1" fmla="val 73601"/>
              <a:gd name="adj2" fmla="val -6501"/>
              <a:gd name="adj3" fmla="val 73214"/>
              <a:gd name="adj4" fmla="val -66622"/>
              <a:gd name="adj5" fmla="val 522832"/>
              <a:gd name="adj6" fmla="val -23698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60233C70-3D05-E1EF-C725-D61AA9BEB727}"/>
              </a:ext>
            </a:extLst>
          </p:cNvPr>
          <p:cNvSpPr/>
          <p:nvPr/>
        </p:nvSpPr>
        <p:spPr>
          <a:xfrm>
            <a:off x="9719035" y="6174558"/>
            <a:ext cx="904973" cy="612024"/>
          </a:xfrm>
          <a:prstGeom prst="wedgeEllipseCallout">
            <a:avLst>
              <a:gd name="adj1" fmla="val -106101"/>
              <a:gd name="adj2" fmla="val -957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41078174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F1EC21-6AE5-DEC3-9313-DEE77786D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C47A4B01-C06B-24F7-F611-6119D3A029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6158"/>
          <a:stretch/>
        </p:blipFill>
        <p:spPr>
          <a:xfrm>
            <a:off x="2570400" y="223200"/>
            <a:ext cx="9380527" cy="6562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EC51B2C-661D-D47F-C8B8-B5A887C8EDF1}"/>
              </a:ext>
            </a:extLst>
          </p:cNvPr>
          <p:cNvSpPr/>
          <p:nvPr/>
        </p:nvSpPr>
        <p:spPr>
          <a:xfrm>
            <a:off x="0" y="1310654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0953"/>
              <a:gd name="adj4" fmla="val 141309"/>
              <a:gd name="adj5" fmla="val 397639"/>
              <a:gd name="adj6" fmla="val 23592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3569649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029C4-9369-FD02-FF59-9755CFE97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5EF0C18C-F5CF-D860-5718-77078C099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6158"/>
          <a:stretch/>
        </p:blipFill>
        <p:spPr>
          <a:xfrm>
            <a:off x="2570400" y="223200"/>
            <a:ext cx="9380526" cy="6562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639C011-CC9E-20A2-FA8A-064779CC69D7}"/>
              </a:ext>
            </a:extLst>
          </p:cNvPr>
          <p:cNvSpPr/>
          <p:nvPr/>
        </p:nvSpPr>
        <p:spPr>
          <a:xfrm>
            <a:off x="622977" y="151505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201648"/>
              <a:gd name="adj5" fmla="val 175924"/>
              <a:gd name="adj6" fmla="val 27824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5268529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9DDF7D-2D7C-33A4-D916-C33C6FEBD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C9C9902E-FADC-7F97-D0A2-1C03697C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6158"/>
          <a:stretch/>
        </p:blipFill>
        <p:spPr>
          <a:xfrm>
            <a:off x="2570400" y="223200"/>
            <a:ext cx="9380528" cy="6562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D53995D-0447-C7CF-CD4C-B699888C647F}"/>
              </a:ext>
            </a:extLst>
          </p:cNvPr>
          <p:cNvSpPr/>
          <p:nvPr/>
        </p:nvSpPr>
        <p:spPr>
          <a:xfrm>
            <a:off x="499441" y="53749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71840"/>
              <a:gd name="adj5" fmla="val -77233"/>
              <a:gd name="adj6" fmla="val 32593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F7D2262E-36AB-38B0-E379-4B9CB716A205}"/>
              </a:ext>
            </a:extLst>
          </p:cNvPr>
          <p:cNvSpPr/>
          <p:nvPr/>
        </p:nvSpPr>
        <p:spPr>
          <a:xfrm>
            <a:off x="9621600" y="6173976"/>
            <a:ext cx="904973" cy="612024"/>
          </a:xfrm>
          <a:prstGeom prst="wedgeEllipseCallout">
            <a:avLst>
              <a:gd name="adj1" fmla="val -120684"/>
              <a:gd name="adj2" fmla="val -972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D11</a:t>
            </a:r>
          </a:p>
        </p:txBody>
      </p:sp>
    </p:spTree>
    <p:extLst>
      <p:ext uri="{BB962C8B-B14F-4D97-AF65-F5344CB8AC3E}">
        <p14:creationId xmlns:p14="http://schemas.microsoft.com/office/powerpoint/2010/main" val="26851836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FE15BC-F8EB-78FE-7E2B-8C5269017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4FA335D3-7CA9-3C90-5C8A-8E779A7BF7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6158"/>
          <a:stretch/>
        </p:blipFill>
        <p:spPr>
          <a:xfrm>
            <a:off x="2570400" y="223200"/>
            <a:ext cx="9380533" cy="6562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E71A52A-8D73-39A4-0B70-11C47FC3C3C2}"/>
              </a:ext>
            </a:extLst>
          </p:cNvPr>
          <p:cNvSpPr/>
          <p:nvPr/>
        </p:nvSpPr>
        <p:spPr>
          <a:xfrm>
            <a:off x="0" y="1706580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0953"/>
              <a:gd name="adj4" fmla="val 134140"/>
              <a:gd name="adj5" fmla="val 311975"/>
              <a:gd name="adj6" fmla="val 19351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1400280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83538-AD60-67F7-967C-161E7E20C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15</a:t>
            </a:r>
          </a:p>
        </p:txBody>
      </p:sp>
      <p:pic>
        <p:nvPicPr>
          <p:cNvPr id="3" name="Imagen 2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9DF328BE-B9F0-E95B-B59B-7E17D0C8D5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6158"/>
          <a:stretch/>
        </p:blipFill>
        <p:spPr>
          <a:xfrm>
            <a:off x="2570400" y="223200"/>
            <a:ext cx="9380532" cy="6562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D1DE637-EC3F-EF3D-91DE-42F8B841EC28}"/>
              </a:ext>
            </a:extLst>
          </p:cNvPr>
          <p:cNvSpPr/>
          <p:nvPr/>
        </p:nvSpPr>
        <p:spPr>
          <a:xfrm>
            <a:off x="241068" y="1465143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4464"/>
              <a:gd name="adj4" fmla="val 171840"/>
              <a:gd name="adj5" fmla="val 196672"/>
              <a:gd name="adj6" fmla="val 26408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8914950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88EFD4-1042-0B2F-2B12-CD116E358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16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68EED48-C154-A505-96B3-36ED2AD297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58" b="6158"/>
          <a:stretch/>
        </p:blipFill>
        <p:spPr>
          <a:xfrm>
            <a:off x="2570400" y="223200"/>
            <a:ext cx="9380539" cy="6562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AAFA92A-DCCD-14EA-4579-CDD95E5ECC48}"/>
              </a:ext>
            </a:extLst>
          </p:cNvPr>
          <p:cNvSpPr/>
          <p:nvPr/>
        </p:nvSpPr>
        <p:spPr>
          <a:xfrm>
            <a:off x="320332" y="541262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71840"/>
              <a:gd name="adj5" fmla="val -153200"/>
              <a:gd name="adj6" fmla="val 28540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8B0C3A7F-A78F-C448-D887-0910D302DEF2}"/>
              </a:ext>
            </a:extLst>
          </p:cNvPr>
          <p:cNvSpPr/>
          <p:nvPr/>
        </p:nvSpPr>
        <p:spPr>
          <a:xfrm>
            <a:off x="9398524" y="6173976"/>
            <a:ext cx="904973" cy="612024"/>
          </a:xfrm>
          <a:prstGeom prst="wedgeEllipseCallout">
            <a:avLst>
              <a:gd name="adj1" fmla="val -115476"/>
              <a:gd name="adj2" fmla="val -1003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D10</a:t>
            </a:r>
          </a:p>
        </p:txBody>
      </p:sp>
    </p:spTree>
    <p:extLst>
      <p:ext uri="{BB962C8B-B14F-4D97-AF65-F5344CB8AC3E}">
        <p14:creationId xmlns:p14="http://schemas.microsoft.com/office/powerpoint/2010/main" val="23200422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771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999" y="989704"/>
            <a:ext cx="5097007" cy="5328295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265A2ED-1ADF-F247-7B5A-5D249E8AA3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4479" y="0"/>
            <a:ext cx="3492458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5987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831241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r>
              <a:rPr lang="es-MX" dirty="0"/>
              <a:t>Analizar la lógica del funcionamiento del semáforo y su aplicación.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381497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9734190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AF2EB-5616-FB7F-A5EE-A531622F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Retos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4C66E0-B283-075B-9C30-7AFCCDA22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/>
              <a:t>Una vez terminado el proyecto proponer los siguientes retos:</a:t>
            </a:r>
          </a:p>
          <a:p>
            <a:r>
              <a:rPr lang="es-MX" dirty="0"/>
              <a:t>Aumentar la velocidad de la secuencia de encendido y apagado de los foquitos LED.</a:t>
            </a:r>
          </a:p>
          <a:p>
            <a:r>
              <a:rPr lang="es-MX" dirty="0"/>
              <a:t>Hacer que el foquito verde encienda y apague de forma intermitente antes de cambiar a rojo de nuevo.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73778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Simular el funcionamiento de un semáforo convencional, de tal manera que, al presionar un botón pulsador, se encienden los LED verde, amarillo y rojo en base a una secuencia determinada.</a:t>
            </a:r>
          </a:p>
          <a:p>
            <a:endParaRPr lang="es-MX" dirty="0"/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3B289758-EB69-E87B-91CC-83D8859C7845}"/>
              </a:ext>
            </a:extLst>
          </p:cNvPr>
          <p:cNvGrpSpPr/>
          <p:nvPr/>
        </p:nvGrpSpPr>
        <p:grpSpPr>
          <a:xfrm>
            <a:off x="5291417" y="424801"/>
            <a:ext cx="4002489" cy="5540062"/>
            <a:chOff x="1375634" y="1053785"/>
            <a:chExt cx="4002489" cy="5540062"/>
          </a:xfrm>
        </p:grpSpPr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07A43DBC-5EC6-F623-9748-D4A90C0F71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 b="39525"/>
            <a:stretch/>
          </p:blipFill>
          <p:spPr>
            <a:xfrm>
              <a:off x="2909022" y="4140424"/>
              <a:ext cx="1027096" cy="1135173"/>
            </a:xfrm>
            <a:prstGeom prst="rect">
              <a:avLst/>
            </a:prstGeom>
          </p:spPr>
        </p:pic>
        <p:pic>
          <p:nvPicPr>
            <p:cNvPr id="25" name="Picture 5">
              <a:extLst>
                <a:ext uri="{FF2B5EF4-FFF2-40B4-BE49-F238E27FC236}">
                  <a16:creationId xmlns:a16="http://schemas.microsoft.com/office/drawing/2014/main" id="{CA1DE249-5FE2-D04C-79C2-75961C6A80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9605" t="8485" r="29722" b="6250"/>
            <a:stretch>
              <a:fillRect/>
            </a:stretch>
          </p:blipFill>
          <p:spPr bwMode="auto">
            <a:xfrm>
              <a:off x="2817641" y="5275597"/>
              <a:ext cx="1118477" cy="1318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6F29E40E-4640-3A27-DAB1-FDA3ABE28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5634" y="1053785"/>
              <a:ext cx="4002489" cy="2863850"/>
            </a:xfrm>
            <a:prstGeom prst="rect">
              <a:avLst/>
            </a:prstGeom>
          </p:spPr>
        </p:pic>
      </p:grpSp>
      <p:pic>
        <p:nvPicPr>
          <p:cNvPr id="27" name="Imagen 26">
            <a:extLst>
              <a:ext uri="{FF2B5EF4-FFF2-40B4-BE49-F238E27FC236}">
                <a16:creationId xmlns:a16="http://schemas.microsoft.com/office/drawing/2014/main" id="{1BDF6BB0-8CE8-8741-02CE-6B7DC1BC05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23" r="20026"/>
          <a:stretch/>
        </p:blipFill>
        <p:spPr>
          <a:xfrm>
            <a:off x="9437653" y="1772577"/>
            <a:ext cx="2070599" cy="286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810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MX" sz="2400" b="1" dirty="0"/>
              <a:t>ROL 1: Constructor</a:t>
            </a:r>
          </a:p>
          <a:p>
            <a:pPr marL="0" lvl="0" indent="0" algn="just">
              <a:buNone/>
            </a:pPr>
            <a:r>
              <a:rPr lang="es-MX" sz="2400" dirty="0"/>
              <a:t>Se encarga de cortar y armar la parte de cartón del proyecto.</a:t>
            </a:r>
          </a:p>
          <a:p>
            <a:pPr lvl="0" algn="just"/>
            <a:r>
              <a:rPr lang="es-MX" sz="2400" b="1" dirty="0"/>
              <a:t>ROL 2: Electrónico </a:t>
            </a:r>
          </a:p>
          <a:p>
            <a:pPr marL="0" lvl="0" indent="0" algn="just">
              <a:buNone/>
            </a:pPr>
            <a:r>
              <a:rPr lang="es-MX" sz="2400" dirty="0"/>
              <a:t>Se encarga de hacer las conexiones necesarias de los componentes electrónicos.</a:t>
            </a:r>
          </a:p>
          <a:p>
            <a:pPr lvl="0" algn="just"/>
            <a:r>
              <a:rPr lang="es-MX" sz="2400" b="1" dirty="0"/>
              <a:t>ROL 3: Programador </a:t>
            </a:r>
          </a:p>
          <a:p>
            <a:pPr marL="0" lvl="0" indent="0" algn="just">
              <a:buNone/>
            </a:pPr>
            <a:r>
              <a:rPr lang="es-MX" sz="2400" dirty="0"/>
              <a:t>Se encarga de realizar el programa en la computadora.</a:t>
            </a:r>
          </a:p>
          <a:p>
            <a:pPr lvl="0" algn="just"/>
            <a:r>
              <a:rPr lang="es-MX" sz="2400" b="1" dirty="0"/>
              <a:t>ROL 4: Administrador (Opcional)</a:t>
            </a:r>
          </a:p>
          <a:p>
            <a:pPr marL="0" lvl="0" indent="0" algn="just">
              <a:buNone/>
            </a:pPr>
            <a:r>
              <a:rPr lang="es-MX" sz="2400" dirty="0"/>
              <a:t>Se encarga de revisar los componentes y recursos y se asegura de que el equipo esté completo.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9354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18E6B-854A-8315-A111-ED7CB2F0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2E5F47-B76D-1E2B-26BC-15C5EF5A0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¿Cuáles son los beneficios de los semáforos?</a:t>
            </a:r>
          </a:p>
          <a:p>
            <a:r>
              <a:rPr lang="es-MX" dirty="0"/>
              <a:t>¿Qué pasaría si no hubiera semáforos?</a:t>
            </a:r>
          </a:p>
          <a:p>
            <a:r>
              <a:rPr lang="es-MX" dirty="0"/>
              <a:t>¿Qué significa cada uno de los colores del semáforo?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Historia del semáforo: 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https://www.youtube.com/watch?v=TlcD_QcJqOo</a:t>
            </a:r>
            <a:endParaRPr lang="es-MX" dirty="0"/>
          </a:p>
          <a:p>
            <a:r>
              <a:rPr lang="es-MX" dirty="0"/>
              <a:t>Señales de tránsito: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https://www.youtube.com/watch?v=FubYU-Ip2ag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90066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0EBA3B-E1BD-6776-7E46-3044B9D0D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07A5F93-5C42-7E80-D7AC-F53E4F859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915" y="911118"/>
            <a:ext cx="8014090" cy="558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103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sz="2400" dirty="0"/>
              <a:t>Método 1</a:t>
            </a:r>
          </a:p>
          <a:p>
            <a:pPr marL="0" indent="0">
              <a:buNone/>
            </a:pPr>
            <a:r>
              <a:rPr lang="es-MX" sz="2400" dirty="0"/>
              <a:t>Utilizando material reciclable o cartón. </a:t>
            </a:r>
          </a:p>
          <a:p>
            <a:pPr marL="0" indent="0">
              <a:buNone/>
            </a:pPr>
            <a:endParaRPr lang="es-MX" sz="2400" dirty="0"/>
          </a:p>
          <a:p>
            <a:r>
              <a:rPr lang="es-MX" sz="2400" dirty="0"/>
              <a:t>Link para acceder a las instrucciones:</a:t>
            </a:r>
          </a:p>
          <a:p>
            <a:pPr marL="0" indent="0">
              <a:buNone/>
            </a:pPr>
            <a:r>
              <a:rPr lang="es-MX" sz="2400" dirty="0">
                <a:hlinkClick r:id="rId2"/>
              </a:rPr>
              <a:t>https://drive.google.com/drive/folders/1-K5A6ETTzS8Rbg82xfVXaVUZV9lgzGuO</a:t>
            </a:r>
            <a:endParaRPr lang="es-MX" sz="2400" dirty="0"/>
          </a:p>
          <a:p>
            <a:r>
              <a:rPr lang="es-MX" sz="2400" dirty="0"/>
              <a:t>Link de descarga de la hoja de medidas: </a:t>
            </a:r>
          </a:p>
          <a:p>
            <a:pPr marL="0" indent="0">
              <a:buNone/>
            </a:pPr>
            <a:r>
              <a:rPr lang="es-MX" sz="2400" dirty="0">
                <a:hlinkClick r:id="rId3"/>
              </a:rPr>
              <a:t>https://drive.google.com/drive/folders/1mmhIS6DxoZn3anW-pI_LIckaeCWCaz7k</a:t>
            </a:r>
            <a:endParaRPr lang="es-MX" sz="2400" dirty="0"/>
          </a:p>
          <a:p>
            <a:endParaRPr lang="es-MX" dirty="0"/>
          </a:p>
        </p:txBody>
      </p:sp>
      <p:pic>
        <p:nvPicPr>
          <p:cNvPr id="5" name="Imagen 4" descr="Imagen que contiene tabla&#10;&#10;Descripción generada automáticamente">
            <a:extLst>
              <a:ext uri="{FF2B5EF4-FFF2-40B4-BE49-F238E27FC236}">
                <a16:creationId xmlns:a16="http://schemas.microsoft.com/office/drawing/2014/main" id="{C4E0CAB9-3188-81C4-7EC9-6BD35CB700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000" y="1404000"/>
            <a:ext cx="5400000" cy="40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956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dirty="0"/>
              <a:t>Método 2</a:t>
            </a:r>
          </a:p>
          <a:p>
            <a:pPr marL="0" indent="0">
              <a:buNone/>
            </a:pPr>
            <a:r>
              <a:rPr lang="es-MX" dirty="0"/>
              <a:t>Utilizando el recortable con hoja opalina.</a:t>
            </a:r>
          </a:p>
          <a:p>
            <a:endParaRPr lang="es-MX" dirty="0"/>
          </a:p>
          <a:p>
            <a:r>
              <a:rPr lang="es-MX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https://drive.google.com/drive/folders/1T-xggDa_RlNjoqX8qwiCE-ijQOd1gRlv</a:t>
            </a:r>
            <a:endParaRPr lang="es-MX" dirty="0"/>
          </a:p>
          <a:p>
            <a:r>
              <a:rPr lang="es-MX" dirty="0"/>
              <a:t>Link de descarga del recortable: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https://drive.google.com/drive/folders/1CmJGZM2MbhYTMlDTbYT7zPnmoYzZmDWl</a:t>
            </a: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  <p:pic>
        <p:nvPicPr>
          <p:cNvPr id="6" name="Imagen 5" descr="Imagen que contiene sostener, pequeño, par, juguete&#10;&#10;Descripción generada automáticamente">
            <a:extLst>
              <a:ext uri="{FF2B5EF4-FFF2-40B4-BE49-F238E27FC236}">
                <a16:creationId xmlns:a16="http://schemas.microsoft.com/office/drawing/2014/main" id="{E3341D22-54A1-3335-8BBD-85055B7CA8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000" y="1404499"/>
            <a:ext cx="5400000" cy="404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4443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393</TotalTime>
  <Words>565</Words>
  <Application>Microsoft Office PowerPoint</Application>
  <PresentationFormat>Panorámica</PresentationFormat>
  <Paragraphs>106</Paragraphs>
  <Slides>31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4" baseType="lpstr">
      <vt:lpstr>Arial</vt:lpstr>
      <vt:lpstr>Trebuchet MS</vt:lpstr>
      <vt:lpstr>Tema de Office</vt:lpstr>
      <vt:lpstr>SEMÁFORO</vt:lpstr>
      <vt:lpstr>Contenido </vt:lpstr>
      <vt:lpstr>Aprendizaje </vt:lpstr>
      <vt:lpstr>Objetivo </vt:lpstr>
      <vt:lpstr>Forma de trabajo</vt:lpstr>
      <vt:lpstr>Introducción </vt:lpstr>
      <vt:lpstr>Componentes necesarios</vt:lpstr>
      <vt:lpstr>Construcción </vt:lpstr>
      <vt:lpstr>Construcción 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Paso 15</vt:lpstr>
      <vt:lpstr>Paso 16</vt:lpstr>
      <vt:lpstr>Programación </vt:lpstr>
      <vt:lpstr>Presentación de PowerPoint</vt:lpstr>
      <vt:lpstr>Presentación de PowerPoint</vt:lpstr>
      <vt:lpstr>Presentación de PowerPoint</vt:lpstr>
      <vt:lpstr>Retos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137</cp:revision>
  <dcterms:created xsi:type="dcterms:W3CDTF">2017-08-15T18:33:09Z</dcterms:created>
  <dcterms:modified xsi:type="dcterms:W3CDTF">2022-10-26T17:41:17Z</dcterms:modified>
</cp:coreProperties>
</file>